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7" r:id="rId12"/>
  </p:sldIdLst>
  <p:sldSz cx="9906000" cy="6858000" type="A4"/>
  <p:notesSz cx="9906000" cy="6858000"/>
  <p:defaultTextStyle>
    <a:defPPr>
      <a:defRPr lang="ru-RU"/>
    </a:defPPr>
    <a:lvl1pPr algn="l">
      <a:spcBef>
        <a:spcPts val="0"/>
      </a:spcBef>
      <a:spcAft>
        <a:spcPts val="0"/>
      </a:spcAft>
      <a:defRPr sz="1200" b="1">
        <a:solidFill>
          <a:schemeClr val="tx1"/>
        </a:solidFill>
        <a:latin typeface="Times New Roman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 sz="1200" b="1">
        <a:solidFill>
          <a:schemeClr val="tx1"/>
        </a:solidFill>
        <a:latin typeface="Times New Roman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 sz="1200" b="1">
        <a:solidFill>
          <a:schemeClr val="tx1"/>
        </a:solidFill>
        <a:latin typeface="Times New Roman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 sz="1200" b="1">
        <a:solidFill>
          <a:schemeClr val="tx1"/>
        </a:solidFill>
        <a:latin typeface="Times New Roman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 sz="1200" b="1">
        <a:solidFill>
          <a:schemeClr val="tx1"/>
        </a:solidFill>
        <a:latin typeface="Times New Roman"/>
        <a:ea typeface="+mn-ea"/>
        <a:cs typeface="Arial"/>
      </a:defRPr>
    </a:lvl5pPr>
    <a:lvl6pPr marL="2286000" algn="l" defTabSz="914400">
      <a:defRPr sz="1200" b="1">
        <a:solidFill>
          <a:schemeClr val="tx1"/>
        </a:solidFill>
        <a:latin typeface="Times New Roman"/>
        <a:ea typeface="+mn-ea"/>
        <a:cs typeface="Arial"/>
      </a:defRPr>
    </a:lvl6pPr>
    <a:lvl7pPr marL="2743200" algn="l" defTabSz="914400">
      <a:defRPr sz="1200" b="1">
        <a:solidFill>
          <a:schemeClr val="tx1"/>
        </a:solidFill>
        <a:latin typeface="Times New Roman"/>
        <a:ea typeface="+mn-ea"/>
        <a:cs typeface="Arial"/>
      </a:defRPr>
    </a:lvl7pPr>
    <a:lvl8pPr marL="3200400" algn="l" defTabSz="914400">
      <a:defRPr sz="1200" b="1">
        <a:solidFill>
          <a:schemeClr val="tx1"/>
        </a:solidFill>
        <a:latin typeface="Times New Roman"/>
        <a:ea typeface="+mn-ea"/>
        <a:cs typeface="Arial"/>
      </a:defRPr>
    </a:lvl8pPr>
    <a:lvl9pPr marL="3657600" algn="l" defTabSz="914400">
      <a:defRPr sz="1200" b="1">
        <a:solidFill>
          <a:schemeClr val="tx1"/>
        </a:solidFill>
        <a:latin typeface="Times New Roman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8.6177347810383914E-2"/>
          <c:y val="0.15550179082814278"/>
          <c:w val="0.91382265218961611"/>
          <c:h val="0.5429048535576527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199744"/>
        <c:axId val="34393472"/>
        <c:axId val="0"/>
      </c:bar3DChart>
      <c:catAx>
        <c:axId val="871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34393472"/>
        <c:crosses val="autoZero"/>
        <c:auto val="1"/>
        <c:lblAlgn val="ctr"/>
        <c:lblOffset val="100"/>
        <c:noMultiLvlLbl val="0"/>
      </c:catAx>
      <c:valAx>
        <c:axId val="34393472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199744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302213276934996"/>
          <c:y val="0.95057845092940352"/>
          <c:w val="0.41801359878214012"/>
          <c:h val="4.9421549070596427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58535" y="489857"/>
      <a:ext cx="9388929" cy="5878286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PowerPoint]Лист3'!$C$2</c:f>
              <c:strCache>
                <c:ptCount val="1"/>
                <c:pt idx="0">
                  <c:v>2020 г.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'[Диаграмма в Microsoft PowerPoint]Лист3'!$B$3:$B$16</c:f>
              <c:strCache>
                <c:ptCount val="14"/>
                <c:pt idx="1">
                  <c:v>Аварийность, ед., всего,</c:v>
                </c:pt>
                <c:pt idx="2">
                  <c:v>в том числе по видам надзора:</c:v>
                </c:pt>
                <c:pt idx="3">
                  <c:v>Производство, хранение и применение ВМ</c:v>
                </c:pt>
                <c:pt idx="4">
                  <c:v>угольный</c:v>
                </c:pt>
                <c:pt idx="5">
                  <c:v>химический</c:v>
                </c:pt>
                <c:pt idx="6">
                  <c:v>нефтехимический</c:v>
                </c:pt>
                <c:pt idx="7">
                  <c:v>подъемные сооружения </c:v>
                </c:pt>
                <c:pt idx="8">
                  <c:v>горнорудный</c:v>
                </c:pt>
                <c:pt idx="9">
                  <c:v>государственный строительный надзор</c:v>
                </c:pt>
                <c:pt idx="10">
                  <c:v>газопотребление и газораспределение и т.д.</c:v>
                </c:pt>
                <c:pt idx="11">
                  <c:v>котлонадзор</c:v>
                </c:pt>
                <c:pt idx="12">
                  <c:v>энергонадзор </c:v>
                </c:pt>
                <c:pt idx="13">
                  <c:v>гидротехнические сооружения</c:v>
                </c:pt>
              </c:strCache>
            </c:strRef>
          </c:cat>
          <c:val>
            <c:numRef>
              <c:f>'[Диаграмма в Microsoft PowerPoint]Лист3'!$C$3:$C$16</c:f>
              <c:numCache>
                <c:formatCode>General</c:formatCode>
                <c:ptCount val="14"/>
                <c:pt idx="1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2-4953-8DBA-2C42DDD22BA0}"/>
            </c:ext>
          </c:extLst>
        </c:ser>
        <c:ser>
          <c:idx val="1"/>
          <c:order val="1"/>
          <c:tx>
            <c:strRef>
              <c:f>'[Диаграмма в Microsoft PowerPoint]Лист3'!$D$2</c:f>
              <c:strCache>
                <c:ptCount val="1"/>
                <c:pt idx="0">
                  <c:v>2021 г.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'[Диаграмма в Microsoft PowerPoint]Лист3'!$B$3:$B$16</c:f>
              <c:strCache>
                <c:ptCount val="14"/>
                <c:pt idx="1">
                  <c:v>Аварийность, ед., всего,</c:v>
                </c:pt>
                <c:pt idx="2">
                  <c:v>в том числе по видам надзора:</c:v>
                </c:pt>
                <c:pt idx="3">
                  <c:v>Производство, хранение и применение ВМ</c:v>
                </c:pt>
                <c:pt idx="4">
                  <c:v>угольный</c:v>
                </c:pt>
                <c:pt idx="5">
                  <c:v>химический</c:v>
                </c:pt>
                <c:pt idx="6">
                  <c:v>нефтехимический</c:v>
                </c:pt>
                <c:pt idx="7">
                  <c:v>подъемные сооружения </c:v>
                </c:pt>
                <c:pt idx="8">
                  <c:v>горнорудный</c:v>
                </c:pt>
                <c:pt idx="9">
                  <c:v>государственный строительный надзор</c:v>
                </c:pt>
                <c:pt idx="10">
                  <c:v>газопотребление и газораспределение и т.д.</c:v>
                </c:pt>
                <c:pt idx="11">
                  <c:v>котлонадзор</c:v>
                </c:pt>
                <c:pt idx="12">
                  <c:v>энергонадзор </c:v>
                </c:pt>
                <c:pt idx="13">
                  <c:v>гидротехнические сооружения</c:v>
                </c:pt>
              </c:strCache>
            </c:strRef>
          </c:cat>
          <c:val>
            <c:numRef>
              <c:f>'[Диаграмма в Microsoft PowerPoint]Лист3'!$D$3:$D$16</c:f>
              <c:numCache>
                <c:formatCode>General</c:formatCode>
                <c:ptCount val="14"/>
                <c:pt idx="1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2-4953-8DBA-2C42DDD22BA0}"/>
            </c:ext>
          </c:extLst>
        </c:ser>
        <c:ser>
          <c:idx val="2"/>
          <c:order val="2"/>
          <c:tx>
            <c:strRef>
              <c:f>'[Диаграмма в Microsoft PowerPoint]Лист3'!$E$2</c:f>
              <c:strCache>
                <c:ptCount val="1"/>
                <c:pt idx="0">
                  <c:v>2022 г.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'[Диаграмма в Microsoft PowerPoint]Лист3'!$B$3:$B$16</c:f>
              <c:strCache>
                <c:ptCount val="14"/>
                <c:pt idx="1">
                  <c:v>Аварийность, ед., всего,</c:v>
                </c:pt>
                <c:pt idx="2">
                  <c:v>в том числе по видам надзора:</c:v>
                </c:pt>
                <c:pt idx="3">
                  <c:v>Производство, хранение и применение ВМ</c:v>
                </c:pt>
                <c:pt idx="4">
                  <c:v>угольный</c:v>
                </c:pt>
                <c:pt idx="5">
                  <c:v>химический</c:v>
                </c:pt>
                <c:pt idx="6">
                  <c:v>нефтехимический</c:v>
                </c:pt>
                <c:pt idx="7">
                  <c:v>подъемные сооружения </c:v>
                </c:pt>
                <c:pt idx="8">
                  <c:v>горнорудный</c:v>
                </c:pt>
                <c:pt idx="9">
                  <c:v>государственный строительный надзор</c:v>
                </c:pt>
                <c:pt idx="10">
                  <c:v>газопотребление и газораспределение и т.д.</c:v>
                </c:pt>
                <c:pt idx="11">
                  <c:v>котлонадзор</c:v>
                </c:pt>
                <c:pt idx="12">
                  <c:v>энергонадзор </c:v>
                </c:pt>
                <c:pt idx="13">
                  <c:v>гидротехнические сооружения</c:v>
                </c:pt>
              </c:strCache>
            </c:strRef>
          </c:cat>
          <c:val>
            <c:numRef>
              <c:f>'[Диаграмма в Microsoft PowerPoint]Лист3'!$E$3:$E$16</c:f>
              <c:numCache>
                <c:formatCode>General</c:formatCode>
                <c:ptCount val="14"/>
                <c:pt idx="1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2-4953-8DBA-2C42DDD22BA0}"/>
            </c:ext>
          </c:extLst>
        </c:ser>
        <c:ser>
          <c:idx val="3"/>
          <c:order val="3"/>
          <c:tx>
            <c:strRef>
              <c:f>'[Диаграмма в Microsoft PowerPoint]Лист3'!$F$2</c:f>
              <c:strCache>
                <c:ptCount val="1"/>
                <c:pt idx="0">
                  <c:v>2023 г. 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'[Диаграмма в Microsoft PowerPoint]Лист3'!$B$3:$B$16</c:f>
              <c:strCache>
                <c:ptCount val="14"/>
                <c:pt idx="1">
                  <c:v>Аварийность, ед., всего,</c:v>
                </c:pt>
                <c:pt idx="2">
                  <c:v>в том числе по видам надзора:</c:v>
                </c:pt>
                <c:pt idx="3">
                  <c:v>Производство, хранение и применение ВМ</c:v>
                </c:pt>
                <c:pt idx="4">
                  <c:v>угольный</c:v>
                </c:pt>
                <c:pt idx="5">
                  <c:v>химический</c:v>
                </c:pt>
                <c:pt idx="6">
                  <c:v>нефтехимический</c:v>
                </c:pt>
                <c:pt idx="7">
                  <c:v>подъемные сооружения </c:v>
                </c:pt>
                <c:pt idx="8">
                  <c:v>горнорудный</c:v>
                </c:pt>
                <c:pt idx="9">
                  <c:v>государственный строительный надзор</c:v>
                </c:pt>
                <c:pt idx="10">
                  <c:v>газопотребление и газораспределение и т.д.</c:v>
                </c:pt>
                <c:pt idx="11">
                  <c:v>котлонадзор</c:v>
                </c:pt>
                <c:pt idx="12">
                  <c:v>энергонадзор </c:v>
                </c:pt>
                <c:pt idx="13">
                  <c:v>гидротехнические сооружения</c:v>
                </c:pt>
              </c:strCache>
            </c:strRef>
          </c:cat>
          <c:val>
            <c:numRef>
              <c:f>'[Диаграмма в Microsoft PowerPoint]Лист3'!$F$3:$F$16</c:f>
              <c:numCache>
                <c:formatCode>General</c:formatCode>
                <c:ptCount val="14"/>
                <c:pt idx="1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12-4953-8DBA-2C42DDD22BA0}"/>
            </c:ext>
          </c:extLst>
        </c:ser>
        <c:ser>
          <c:idx val="4"/>
          <c:order val="4"/>
          <c:tx>
            <c:strRef>
              <c:f>'[Диаграмма в Microsoft PowerPoint]Лист3'!$G$2</c:f>
              <c:strCache>
                <c:ptCount val="1"/>
                <c:pt idx="0">
                  <c:v>2024г.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'[Диаграмма в Microsoft PowerPoint]Лист3'!$B$3:$B$16</c:f>
              <c:strCache>
                <c:ptCount val="14"/>
                <c:pt idx="1">
                  <c:v>Аварийность, ед., всего,</c:v>
                </c:pt>
                <c:pt idx="2">
                  <c:v>в том числе по видам надзора:</c:v>
                </c:pt>
                <c:pt idx="3">
                  <c:v>Производство, хранение и применение ВМ</c:v>
                </c:pt>
                <c:pt idx="4">
                  <c:v>угольный</c:v>
                </c:pt>
                <c:pt idx="5">
                  <c:v>химический</c:v>
                </c:pt>
                <c:pt idx="6">
                  <c:v>нефтехимический</c:v>
                </c:pt>
                <c:pt idx="7">
                  <c:v>подъемные сооружения </c:v>
                </c:pt>
                <c:pt idx="8">
                  <c:v>горнорудный</c:v>
                </c:pt>
                <c:pt idx="9">
                  <c:v>государственный строительный надзор</c:v>
                </c:pt>
                <c:pt idx="10">
                  <c:v>газопотребление и газораспределение и т.д.</c:v>
                </c:pt>
                <c:pt idx="11">
                  <c:v>котлонадзор</c:v>
                </c:pt>
                <c:pt idx="12">
                  <c:v>энергонадзор </c:v>
                </c:pt>
                <c:pt idx="13">
                  <c:v>гидротехнические сооружения</c:v>
                </c:pt>
              </c:strCache>
            </c:strRef>
          </c:cat>
          <c:val>
            <c:numRef>
              <c:f>'[Диаграмма в Microsoft PowerPoint]Лист3'!$G$3:$G$16</c:f>
              <c:numCache>
                <c:formatCode>General</c:formatCode>
                <c:ptCount val="14"/>
                <c:pt idx="1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12-4953-8DBA-2C42DDD22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507472"/>
        <c:axId val="1079518704"/>
      </c:barChart>
      <c:catAx>
        <c:axId val="1079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079518704"/>
        <c:crosses val="autoZero"/>
        <c:auto val="1"/>
        <c:lblAlgn val="ctr"/>
        <c:lblOffset val="100"/>
        <c:noMultiLvlLbl val="0"/>
      </c:catAx>
      <c:valAx>
        <c:axId val="107951870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07950747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24861" y="1319461"/>
      <a:ext cx="9429750" cy="488904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  <a:round/>
        </a:ln>
        <a:effectLst/>
      </c:spPr>
    </c:floor>
    <c:sideWall>
      <c:thickness val="0"/>
      <c:spPr>
        <a:prstGeom prst="rect">
          <a:avLst/>
        </a:prstGeom>
        <a:noFill/>
        <a:ln>
          <a:noFill/>
          <a:round/>
        </a:ln>
        <a:effectLst/>
      </c:spPr>
    </c:sideWall>
    <c:backWall>
      <c:thickness val="0"/>
      <c:spPr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15748464895439845"/>
          <c:y val="2.6920504346793085E-2"/>
          <c:w val="0.8425153510456016"/>
          <c:h val="0.921626016540109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'профилактика '!$D$21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'профилактика '!$E$20:$H$20</c:f>
              <c:strCache>
                <c:ptCount val="4"/>
                <c:pt idx="0">
                  <c:v>профилактические визиты</c:v>
                </c:pt>
                <c:pt idx="1">
                  <c:v>предостережения </c:v>
                </c:pt>
                <c:pt idx="2">
                  <c:v>информирование </c:v>
                </c:pt>
                <c:pt idx="3">
                  <c:v>консультирование </c:v>
                </c:pt>
              </c:strCache>
            </c:strRef>
          </c:cat>
          <c:val>
            <c:numRef>
              <c:f>'профилактика '!$E$21:$H$21</c:f>
              <c:numCache>
                <c:formatCode>General</c:formatCode>
                <c:ptCount val="4"/>
                <c:pt idx="0">
                  <c:v>148</c:v>
                </c:pt>
                <c:pt idx="1">
                  <c:v>76</c:v>
                </c:pt>
                <c:pt idx="2">
                  <c:v>5041</c:v>
                </c:pt>
                <c:pt idx="3">
                  <c:v>2653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D61-AA9B-2049D32AA58E}"/>
            </c:ext>
          </c:extLst>
        </c:ser>
        <c:ser>
          <c:idx val="1"/>
          <c:order val="1"/>
          <c:tx>
            <c:strRef>
              <c:f>'профилактика '!$D$22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639893221860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87-4E6E-B869-E710B9965173}"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'профилактика '!$E$20:$H$20</c:f>
              <c:strCache>
                <c:ptCount val="4"/>
                <c:pt idx="0">
                  <c:v>профилактические визиты</c:v>
                </c:pt>
                <c:pt idx="1">
                  <c:v>предостережения </c:v>
                </c:pt>
                <c:pt idx="2">
                  <c:v>информирование </c:v>
                </c:pt>
                <c:pt idx="3">
                  <c:v>консультирование </c:v>
                </c:pt>
              </c:strCache>
            </c:strRef>
          </c:cat>
          <c:val>
            <c:numRef>
              <c:f>'профилактика '!$E$22:$H$22</c:f>
              <c:numCache>
                <c:formatCode>General</c:formatCode>
                <c:ptCount val="4"/>
                <c:pt idx="0">
                  <c:v>176</c:v>
                </c:pt>
                <c:pt idx="1">
                  <c:v>159</c:v>
                </c:pt>
                <c:pt idx="2">
                  <c:v>9455</c:v>
                </c:pt>
                <c:pt idx="3">
                  <c:v>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C-4D61-AA9B-2049D32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9505808"/>
        <c:axId val="1079508304"/>
        <c:axId val="0"/>
      </c:bar3DChart>
      <c:catAx>
        <c:axId val="107950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079508304"/>
        <c:crosses val="autoZero"/>
        <c:auto val="1"/>
        <c:lblAlgn val="ctr"/>
        <c:lblOffset val="100"/>
        <c:noMultiLvlLbl val="0"/>
      </c:catAx>
      <c:valAx>
        <c:axId val="1079508304"/>
        <c:scaling>
          <c:orientation val="minMax"/>
        </c:scaling>
        <c:delete val="1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9505808"/>
        <c:crosses val="autoZero"/>
        <c:crossBetween val="between"/>
      </c:valAx>
      <c:spPr>
        <a:prstGeom prst="rect">
          <a:avLst/>
        </a:prstGeom>
        <a:noFill/>
        <a:ln>
          <a:noFill/>
          <a:round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715747" y="3789041"/>
      <a:ext cx="8633451" cy="2323322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2DE2A-1E4B-407B-B6E5-56D952FD26A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C142-916F-4F6C-ADFA-A06DF20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42950" y="2130430"/>
            <a:ext cx="84201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85900" y="3886200"/>
            <a:ext cx="69342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D45952-46B6-4C33-BEAF-ED7EB73DF6E8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4A39DB-C546-4D5B-875C-45BED52E887B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780337" y="274643"/>
            <a:ext cx="2414588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36577" y="274643"/>
            <a:ext cx="7078663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446465-4EA6-4047-A112-DBECB45FDC7C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42950" y="2130430"/>
            <a:ext cx="84201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85900" y="3886200"/>
            <a:ext cx="69342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49E0809-746C-4641-9EB4-C66E5D5762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32C084-9D0D-4AD7-AD27-44D7A2B8AC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E414A0-438B-493D-BDEB-4B7F202758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6780E0-7945-4494-8A9D-10BB6CB128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92AF51-5066-41EE-90FB-8264108C19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267003-678C-4264-8BEC-695A9B2040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4D085B-8D00-4DFB-ABEA-74282C3354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AE0340-D5BB-4DED-B7D7-D912429B31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8D6194-4D9F-4317-8100-456BAC8D139D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B5903-A105-4F1D-9EA9-4F75B7A9E4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2D8F17-2970-4F37-802F-770C7433C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780337" y="274643"/>
            <a:ext cx="2414588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36577" y="274643"/>
            <a:ext cx="7078663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8EA3CC-5AD4-43F7-A58F-82E65E7657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BF565F-979A-4DAB-8C5B-B0A547461981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AE0EE8-FF99-49D4-A4F1-1741E58A99A9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8530FB-FBE4-4D6C-B9CB-9AB108929AC8}" type="datetime1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6856ED-0739-4896-98E6-8E8C32529A67}" type="datetime1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FE0380-8C57-43A4-BE63-E71B878CA570}" type="datetime1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BAF213-7C54-4AC2-A411-6C6519FEC423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490C4D-90E4-41A6-ADCC-0D22803812B4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5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0D4E6D-28E2-4D2E-9CB5-9486AB9205F1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5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/>
              <a:t>‹#›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5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1151DC-36AC-4A6C-95D0-9A78BDB7B1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5"/>
            <a:ext cx="2311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EF6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388938" y="1844824"/>
            <a:ext cx="9150350" cy="45365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b="1">
              <a:latin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b="1">
              <a:latin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ДОКЛАД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Об итогах деятельности 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Забайкальского  управления Ростехнадзора за 2024 г. 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13" y="1690689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257675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5670550" y="567635"/>
            <a:ext cx="396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endParaRPr lang="ru-RU" sz="1600">
              <a:latin typeface="Cambria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ru-RU" sz="1600">
                <a:latin typeface="Cambria"/>
              </a:rPr>
              <a:t>Забайкальское управление </a:t>
            </a:r>
            <a:endParaRPr/>
          </a:p>
          <a:p>
            <a:pPr lvl="0" algn="r">
              <a:lnSpc>
                <a:spcPct val="80000"/>
              </a:lnSpc>
              <a:defRPr/>
            </a:pPr>
            <a:r>
              <a:rPr lang="ru-RU" sz="1600">
                <a:latin typeface="Cambria"/>
              </a:rPr>
              <a:t>Федеральной службы по </a:t>
            </a:r>
            <a:endParaRPr/>
          </a:p>
          <a:p>
            <a:pPr lvl="0" algn="r">
              <a:lnSpc>
                <a:spcPct val="80000"/>
              </a:lnSpc>
              <a:defRPr/>
            </a:pPr>
            <a:r>
              <a:rPr lang="ru-RU" sz="1600">
                <a:latin typeface="Cambria"/>
              </a:rPr>
              <a:t>экологическому, технологическому </a:t>
            </a:r>
            <a:endParaRPr/>
          </a:p>
          <a:p>
            <a:pPr lvl="0" algn="r">
              <a:lnSpc>
                <a:spcPct val="80000"/>
              </a:lnSpc>
              <a:defRPr/>
            </a:pPr>
            <a:r>
              <a:rPr lang="ru-RU" sz="1600">
                <a:latin typeface="Cambria"/>
              </a:rPr>
              <a:t>и атомному надзору</a:t>
            </a:r>
            <a:endParaRPr/>
          </a:p>
        </p:txBody>
      </p:sp>
      <p:grpSp>
        <p:nvGrpSpPr>
          <p:cNvPr id="10" name="Группа 34"/>
          <p:cNvGrpSpPr/>
          <p:nvPr/>
        </p:nvGrpSpPr>
        <p:grpSpPr bwMode="auto">
          <a:xfrm>
            <a:off x="0" y="367094"/>
            <a:ext cx="8915400" cy="403541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672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  <a:cs typeface="Arial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688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  <a:cs typeface="Arial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  <a:cs typeface="Arial"/>
              </a:endParaRPr>
            </a:p>
          </p:txBody>
        </p:sp>
      </p:grpSp>
      <p:sp>
        <p:nvSpPr>
          <p:cNvPr id="15367" name="Заголовок 1"/>
          <p:cNvSpPr/>
          <p:nvPr/>
        </p:nvSpPr>
        <p:spPr bwMode="auto">
          <a:xfrm>
            <a:off x="1" y="770634"/>
            <a:ext cx="3584847" cy="9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endParaRPr lang="ru-RU" sz="1800">
              <a:latin typeface="Cambria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>
                <a:latin typeface="Cambria"/>
              </a:rPr>
              <a:t>  РОСТЕХНАДЗОР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F3A0CE-FB47-4628-AF62-2D67A550A453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fade/>
      </p:transition>
    </mc:Choice>
    <mc:Fallback xmlns="" xmlns:m="http://schemas.openxmlformats.org/officeDocument/2006/math" xmlns:w="http://schemas.openxmlformats.org/wordprocessingml/2006/main">
      <p:transition spd="slow" advClick="0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814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74623" y="0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>
                    <a:solidFill>
                      <a:sysClr val="windowText" lastClr="000000"/>
                    </a:solidFill>
                    <a:latin typeface="Arial"/>
                  </a:rPr>
                  <a:t>РОСТЕХНАДЗОР</a:t>
                </a:r>
                <a:endParaRPr lang="ru-RU" sz="1800" b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prstClr val="white"/>
                </a:solidFill>
              </a:r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86969" y="733594"/>
            <a:ext cx="8790059" cy="7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u="sng" cap="all" dirty="0">
                <a:cs typeface="Times New Roman"/>
              </a:rPr>
              <a:t>Задачи Забайкальского управления </a:t>
            </a:r>
            <a:r>
              <a:rPr lang="ru-RU" sz="2000" b="0" u="sng" cap="all" dirty="0" err="1">
                <a:cs typeface="Times New Roman"/>
              </a:rPr>
              <a:t>рОстехнадзора</a:t>
            </a:r>
            <a:r>
              <a:rPr lang="ru-RU" sz="2000" b="0" u="sng" cap="all" dirty="0">
                <a:cs typeface="Times New Roman"/>
              </a:rPr>
              <a:t> на 2025 год </a:t>
            </a:r>
            <a:endParaRPr sz="200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66185" y="1275055"/>
            <a:ext cx="93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prstClr val="black"/>
                </a:solidFill>
              </a:rPr>
              <a:t>1. Обеспечение снижения уровня аварийности и смертельного травматизма на объектах , поднадзорных управлению в целях исполнения целевых  показателей « Снижение количества аварий на опасных производственных объектах» и  «Снижение количества случаев со смертельным исходом в результате аварий на опасных производственных объектах». 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0250" y="2267823"/>
            <a:ext cx="90654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0" i="1" dirty="0">
                <a:solidFill>
                  <a:srgbClr val="002060"/>
                </a:solidFill>
              </a:rPr>
              <a:t>1.1 Обязательное проведение  внеплановых контрольных( надзорных) мероприятий  по итогам   аварий и несчастных случаев</a:t>
            </a:r>
            <a:endParaRPr dirty="0"/>
          </a:p>
          <a:p>
            <a:pPr>
              <a:defRPr/>
            </a:pPr>
            <a:r>
              <a:rPr lang="ru-RU" sz="1400" b="0" i="1" dirty="0">
                <a:solidFill>
                  <a:srgbClr val="002060"/>
                </a:solidFill>
              </a:rPr>
              <a:t>1.2  Применение мер профилактического воздействия – информирование, консультирование, проведение профилактических  визитов, выдаче предостережений о недопустимости нарушений обязательных требований, проведение публичных слушаний, семинаров. Реализация внедрения использования МП «Мобильный инспектор», инструментов по досудебному обжалованию  ГИС ТОР КНД.</a:t>
            </a:r>
            <a:endParaRPr dirty="0"/>
          </a:p>
          <a:p>
            <a:pPr>
              <a:defRPr/>
            </a:pPr>
            <a:r>
              <a:rPr lang="ru-RU" sz="1400" b="0" i="1" dirty="0">
                <a:solidFill>
                  <a:srgbClr val="002060"/>
                </a:solidFill>
              </a:rPr>
              <a:t>1.3 Применение мер административного воздействия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04993" y="5515081"/>
            <a:ext cx="93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prstClr val="black"/>
                </a:solidFill>
              </a:rPr>
              <a:t>4</a:t>
            </a:r>
            <a:r>
              <a:rPr lang="ru-RU" sz="1600" b="0" dirty="0">
                <a:solidFill>
                  <a:prstClr val="black"/>
                </a:solidFill>
              </a:rPr>
              <a:t>. Выполнение программы цифровой трансформации по показателям «Доля обращений заявителей для получения государственной услуги в электронном виде от общего количества обращений»  и «Доля результатов предоставления государственной услуги заявителю исключительно в электронном виде, от общего количества результатов»  не ниже  50%  от общего количества заявлений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7975" y="3868261"/>
            <a:ext cx="93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prstClr val="black"/>
                </a:solidFill>
              </a:rPr>
              <a:t>2. Реализация «Программы профилактических мероприятий по профилактике рисков причинения вреда (ущерба) охраняемым  законом ценностям  на 2025 год» согласно утверждённым графикам, расширение практики применения мер профилактического воздействия.</a:t>
            </a:r>
            <a:endParaRPr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9519" y="4684084"/>
            <a:ext cx="93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prstClr val="black"/>
                </a:solidFill>
              </a:rPr>
              <a:t>3</a:t>
            </a:r>
            <a:r>
              <a:rPr lang="ru-RU" sz="1600" b="0" dirty="0">
                <a:solidFill>
                  <a:prstClr val="black"/>
                </a:solidFill>
              </a:rPr>
              <a:t>.</a:t>
            </a:r>
            <a:r>
              <a:rPr lang="en-US" sz="1600" b="0" dirty="0">
                <a:solidFill>
                  <a:prstClr val="black"/>
                </a:solidFill>
              </a:rPr>
              <a:t> </a:t>
            </a:r>
            <a:r>
              <a:rPr lang="ru-RU" sz="1600" b="0" dirty="0">
                <a:solidFill>
                  <a:prstClr val="black"/>
                </a:solidFill>
              </a:rPr>
              <a:t>Проведение внеплановых контрольных( надзорных) мероприятий по срабатыванию индикаторов риска в отношении ОПО </a:t>
            </a:r>
            <a:r>
              <a:rPr lang="en-US" sz="1600" b="0" dirty="0">
                <a:solidFill>
                  <a:prstClr val="black"/>
                </a:solidFill>
              </a:rPr>
              <a:t>III </a:t>
            </a:r>
            <a:r>
              <a:rPr lang="ru-RU" sz="1600" b="0" dirty="0">
                <a:solidFill>
                  <a:prstClr val="black"/>
                </a:solidFill>
              </a:rPr>
              <a:t>и </a:t>
            </a:r>
            <a:r>
              <a:rPr lang="en-US" sz="1600" b="0" dirty="0">
                <a:solidFill>
                  <a:prstClr val="black"/>
                </a:solidFill>
              </a:rPr>
              <a:t>IV </a:t>
            </a:r>
            <a:r>
              <a:rPr lang="ru-RU" sz="1600" b="0" dirty="0">
                <a:solidFill>
                  <a:prstClr val="black"/>
                </a:solidFill>
              </a:rPr>
              <a:t>класса опасности. Увеличение практики проведения  внеплановых контрольных( надзорных) мероприятий  по индикаторам риска.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5368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2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sng" strike="noStrike" cap="none" spc="0" dirty="0">
                <a:ln>
                  <a:noFill/>
                </a:ln>
                <a:solidFill>
                  <a:sysClr val="windowText" lastClr="000000"/>
                </a:solidFill>
                <a:cs typeface="Times New Roman"/>
              </a:rPr>
              <a:t>О ПОДНАДЗОРНЫХ ОБЪЕКТАХ 2024/2023 </a:t>
            </a:r>
            <a:r>
              <a:rPr lang="ru-RU" sz="2000" b="0" i="0" u="sng" strike="noStrike" cap="none" spc="0" dirty="0" err="1">
                <a:ln>
                  <a:noFill/>
                </a:ln>
                <a:solidFill>
                  <a:sysClr val="windowText" lastClr="000000"/>
                </a:solidFill>
                <a:cs typeface="Times New Roman"/>
              </a:rPr>
              <a:t>г.г</a:t>
            </a:r>
            <a:r>
              <a:rPr lang="ru-RU" sz="2000" b="0" i="0" u="sng" strike="noStrike" cap="none" spc="0" dirty="0">
                <a:ln>
                  <a:noFill/>
                </a:ln>
                <a:solidFill>
                  <a:sysClr val="windowText" lastClr="000000"/>
                </a:solidFill>
                <a:cs typeface="Times New Roman"/>
              </a:rPr>
              <a:t>. 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61092" y="1337300"/>
            <a:ext cx="8568371" cy="486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федеральный государственный надзор в области промышленной безопасности – 1623 (1624);</a:t>
            </a:r>
            <a:endParaRPr lang="ru-RU" sz="1800" dirty="0"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федеральный государственный энергетический надзор- 20078 (18761);</a:t>
            </a:r>
            <a:endParaRPr lang="ru-RU" sz="1800" dirty="0"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федеральный государственный надзор в области безопасности гидротехнических сооружений -211 (210);</a:t>
            </a:r>
            <a:endParaRPr lang="ru-RU" sz="1800" dirty="0"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федеральный государственный  горный надзор – 570 (434);</a:t>
            </a:r>
            <a:endParaRPr lang="ru-RU" sz="1800" dirty="0"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4999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государственный строительный надзор- 288 (393). </a:t>
            </a:r>
            <a:endParaRPr lang="ru-RU" sz="1800" dirty="0">
              <a:latin typeface="Times New Roman"/>
              <a:ea typeface="Times New Roman"/>
            </a:endParaRPr>
          </a:p>
        </p:txBody>
      </p:sp>
      <p:sp>
        <p:nvSpPr>
          <p:cNvPr id="5" name="Стрелка: вниз 4"/>
          <p:cNvSpPr/>
          <p:nvPr/>
        </p:nvSpPr>
        <p:spPr bwMode="auto">
          <a:xfrm>
            <a:off x="7475270" y="5722893"/>
            <a:ext cx="432048" cy="5040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0800000">
            <a:off x="8560705" y="2132846"/>
            <a:ext cx="493819" cy="5364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938384" y="4586012"/>
            <a:ext cx="493819" cy="5364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0800000">
            <a:off x="8979584" y="1332703"/>
            <a:ext cx="493819" cy="5364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85294" y="3190504"/>
            <a:ext cx="493819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5369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088424" y="36891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u="sng" cap="all" dirty="0">
                <a:solidFill>
                  <a:sysClr val="windowText" lastClr="000000"/>
                </a:solidFill>
                <a:cs typeface="Times New Roman"/>
              </a:rPr>
              <a:t>Краткая статистика показателей надзорной деятельности по видам надзора 2024/2023 </a:t>
            </a:r>
            <a:r>
              <a:rPr lang="ru-RU" sz="2000" b="0" u="sng" cap="all" dirty="0" err="1">
                <a:solidFill>
                  <a:sysClr val="windowText" lastClr="000000"/>
                </a:solidFill>
                <a:cs typeface="Times New Roman"/>
              </a:rPr>
              <a:t>г.г</a:t>
            </a:r>
            <a:r>
              <a:rPr lang="ru-RU" sz="2000" b="0" u="sng" cap="all" dirty="0">
                <a:solidFill>
                  <a:sysClr val="windowText" lastClr="000000"/>
                </a:solidFill>
                <a:cs typeface="Times New Roman"/>
              </a:rPr>
              <a:t>.</a:t>
            </a:r>
            <a:endParaRPr lang="ru-RU" sz="2000" b="0" i="0" u="sng" strike="noStrike" cap="all" spc="0" dirty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87251"/>
              </p:ext>
            </p:extLst>
          </p:nvPr>
        </p:nvGraphicFramePr>
        <p:xfrm>
          <a:off x="268624" y="1233214"/>
          <a:ext cx="9368747" cy="5216389"/>
        </p:xfrm>
        <a:graphic>
          <a:graphicData uri="http://schemas.openxmlformats.org/drawingml/2006/table">
            <a:tbl>
              <a:tblPr/>
              <a:tblGrid>
                <a:gridCol w="43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9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9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71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71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671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72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показателя/ вид надзора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Промышленная безопасность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Энергонадзор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ГТС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Строительный надзор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Соблюдение требований технического регламента «О безопасности лифтов»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государственный лицензионный контроль (надзор) за деятельностью, связанной с обращением ВМ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государственный лицензионный контроль (надзор) за производством маркшейдерских работ 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государственный лицензионный контроль (надзор) за деятельностью по проведению ЭПБ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проверок, из них 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срабатыванию индикатора риска 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пост.надзор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выявленных нарушений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дисквалификаций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АПД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4.4.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административных штрафов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наложенных административных штрафов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1271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взысканных административных штрафов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1522,5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2060,5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940,3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537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4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u="sng">
                <a:solidFill>
                  <a:sysClr val="windowText" lastClr="000000"/>
                </a:solidFill>
                <a:cs typeface="Times New Roman"/>
              </a:rPr>
              <a:t>Об аварийности на поднадзорных предприятиях</a:t>
            </a:r>
            <a:endParaRPr lang="ru-RU" sz="2000" b="0" i="0" u="sng" strike="noStrike" cap="none" spc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10218"/>
              </p:ext>
            </p:extLst>
          </p:nvPr>
        </p:nvGraphicFramePr>
        <p:xfrm>
          <a:off x="248447" y="489857"/>
          <a:ext cx="9388929" cy="58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014955"/>
              </p:ext>
            </p:extLst>
          </p:nvPr>
        </p:nvGraphicFramePr>
        <p:xfrm>
          <a:off x="-87560" y="1319461"/>
          <a:ext cx="9937103" cy="534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5371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u="sng" dirty="0">
                <a:solidFill>
                  <a:sysClr val="windowText" lastClr="000000"/>
                </a:solidFill>
                <a:cs typeface="Times New Roman"/>
              </a:rPr>
              <a:t>Об аварийности и смертельном травматизме  на поднадзорных предприятиях</a:t>
            </a:r>
            <a:endParaRPr lang="ru-RU" sz="2000" b="0" i="0" u="sng" strike="noStrike" cap="none" spc="0" dirty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16496" y="1650678"/>
            <a:ext cx="9217023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u="sng" dirty="0"/>
              <a:t>Аварии за 2024 г.:</a:t>
            </a:r>
            <a:endParaRPr dirty="0"/>
          </a:p>
          <a:p>
            <a:pPr>
              <a:defRPr/>
            </a:pPr>
            <a:endParaRPr lang="ru-RU" sz="800" b="0" dirty="0"/>
          </a:p>
          <a:p>
            <a:pPr marL="342900" indent="-342900">
              <a:spcAft>
                <a:spcPts val="1000"/>
              </a:spcAft>
              <a:buAutoNum type="arabicParenR"/>
              <a:defRPr/>
            </a:pPr>
            <a:r>
              <a:rPr lang="ru-RU" sz="1400" b="0" dirty="0"/>
              <a:t>03.08.2024 в результате интенсивных дождей за двое суток количество осадков составило 120 мм – 146 % от месячной нормы около 15:00-16:00 МСК на объекте «ГТС водохранилище на реке </a:t>
            </a:r>
            <a:r>
              <a:rPr lang="ru-RU" sz="1400" b="0" dirty="0" err="1"/>
              <a:t>Хонхолойка</a:t>
            </a:r>
            <a:r>
              <a:rPr lang="ru-RU" sz="1400" b="0" dirty="0"/>
              <a:t> Мухоршибирского района Республики Бурятия» произошел перелив через гребень земляной  плотины, в дальнейшем происходит неконтролируемый перелив воды через гребень плотины, с размыванием откоса нижнего бьефа и в дальнейшем ее размыв до отметок дна русла. </a:t>
            </a:r>
          </a:p>
          <a:p>
            <a:pPr marL="342900" indent="-342900">
              <a:spcAft>
                <a:spcPts val="1000"/>
              </a:spcAft>
              <a:buAutoNum type="arabicParenR"/>
              <a:defRPr/>
            </a:pPr>
            <a:r>
              <a:rPr lang="ru-RU" sz="1400" b="0" dirty="0"/>
              <a:t>20.06.2024 г. , г. Улан-Удэ. Падение башенного крана. </a:t>
            </a:r>
          </a:p>
          <a:p>
            <a:pPr>
              <a:spcAft>
                <a:spcPts val="1000"/>
              </a:spcAft>
              <a:defRPr/>
            </a:pPr>
            <a:endParaRPr lang="ru-RU" sz="1600" b="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88503" y="3717032"/>
            <a:ext cx="8856984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u="sng" dirty="0"/>
              <a:t>Несчастные случаи за 2024 г.:</a:t>
            </a:r>
            <a:r>
              <a:rPr lang="ru-RU" sz="1600" b="0" dirty="0"/>
              <a:t> </a:t>
            </a:r>
            <a:endParaRPr dirty="0"/>
          </a:p>
          <a:p>
            <a:pPr>
              <a:defRPr/>
            </a:pPr>
            <a:endParaRPr lang="ru-RU" sz="1600" b="0" dirty="0"/>
          </a:p>
          <a:p>
            <a:pPr>
              <a:spcAft>
                <a:spcPts val="1000"/>
              </a:spcAft>
              <a:defRPr/>
            </a:pPr>
            <a:r>
              <a:rPr lang="ru-RU" sz="1400" b="0" dirty="0"/>
              <a:t>1)  20.06.2024 г. , г. Улан-Удэ. При падении башенного крана смертельно травмирован 1 человек. </a:t>
            </a:r>
            <a:endParaRPr dirty="0"/>
          </a:p>
          <a:p>
            <a:pPr>
              <a:spcAft>
                <a:spcPts val="1000"/>
              </a:spcAft>
              <a:defRPr/>
            </a:pPr>
            <a:r>
              <a:rPr lang="ru-RU" sz="1400" b="0" dirty="0"/>
              <a:t>2)  24.02.2024 г., ООО «Артель старателей Западная» (Республика Бурятия) смертельно травмирован при поражении электрическим током 1 человек 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133" name="Picture 5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99313" y="1225563"/>
            <a:ext cx="3392777" cy="46883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48134" name="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920911" y="752888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u="sng" cap="all" dirty="0">
                <a:solidFill>
                  <a:sysClr val="windowText" lastClr="000000"/>
                </a:solidFill>
                <a:cs typeface="Times New Roman"/>
              </a:rPr>
              <a:t>Об организации работы по выявлению индикаторов риска нарушения обязательных требований</a:t>
            </a:r>
            <a:endParaRPr lang="ru-RU" sz="2000" b="0" i="0" u="sng" strike="noStrike" cap="all" spc="0" dirty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86200" y="1556791"/>
            <a:ext cx="5747679" cy="204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1" dirty="0"/>
              <a:t>В 2024 году проведение внеплановых контрольных (надзорных) мероприятий при выявлении индикаторов риска нарушения обязательных требований допускалось в отношении объектов:</a:t>
            </a:r>
            <a:endParaRPr dirty="0"/>
          </a:p>
          <a:p>
            <a:pPr>
              <a:defRPr/>
            </a:pPr>
            <a:r>
              <a:rPr lang="ru-RU" sz="1600" b="0" i="1" dirty="0"/>
              <a:t>чрезвычайно высокого и высокого рисков, опасных производственных объектов I и II классов опасности, гидротехнических сооружений I и II классов, или индикаторов риска, влекущих непосредственную угрозу причинения вреда жизни и тяжкого вреда здоровью граждан.</a:t>
            </a:r>
            <a:endParaRPr dirty="0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3886200" y="3618895"/>
            <a:ext cx="5747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 bwMode="auto">
          <a:xfrm>
            <a:off x="3886200" y="3933055"/>
            <a:ext cx="545964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B4993"/>
                </a:solidFill>
              </a:rPr>
              <a:t>В 2024 году по случаям срабатывания  индикаторов риска нарушения обязательных требований   проведено 7 проверок:</a:t>
            </a:r>
          </a:p>
          <a:p>
            <a:pPr algn="ctr">
              <a:defRPr/>
            </a:pPr>
            <a:r>
              <a:rPr lang="ru-RU" sz="1400" dirty="0">
                <a:solidFill>
                  <a:srgbClr val="0B4993"/>
                </a:solidFill>
              </a:rPr>
              <a:t> </a:t>
            </a:r>
            <a:endParaRPr sz="1400" dirty="0"/>
          </a:p>
          <a:p>
            <a:pPr algn="ctr">
              <a:defRPr/>
            </a:pPr>
            <a:r>
              <a:rPr lang="ru-RU" sz="1400" dirty="0">
                <a:solidFill>
                  <a:srgbClr val="0B4993"/>
                </a:solidFill>
              </a:rPr>
              <a:t>5 проверок  по срабатыванию индикаторов  ПБ-1, ПБ-3 и  ПБ-6</a:t>
            </a:r>
          </a:p>
          <a:p>
            <a:pPr algn="ctr">
              <a:defRPr/>
            </a:pPr>
            <a:endParaRPr lang="ru-RU" sz="1400" dirty="0">
              <a:solidFill>
                <a:srgbClr val="0B4993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B4993"/>
                </a:solidFill>
              </a:rPr>
              <a:t> и  2 проверки по срабатыванию индикатора  по строительному надзору . </a:t>
            </a:r>
            <a:endParaRPr sz="1400" b="0" dirty="0">
              <a:solidFill>
                <a:srgbClr val="0B4993"/>
              </a:solidFill>
            </a:endParaRPr>
          </a:p>
          <a:p>
            <a:pPr>
              <a:defRPr/>
            </a:pPr>
            <a:endParaRPr lang="ru-RU" b="0" dirty="0">
              <a:solidFill>
                <a:srgbClr val="0B4993"/>
              </a:solidFill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813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99467" y="742796"/>
            <a:ext cx="3715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u="sng" cap="all" dirty="0">
                <a:solidFill>
                  <a:sysClr val="windowText" lastClr="000000"/>
                </a:solidFill>
                <a:cs typeface="Times New Roman"/>
              </a:rPr>
              <a:t>О повышении открытости</a:t>
            </a:r>
            <a:endParaRPr lang="ru-RU" sz="1800" b="0" i="0" u="sng" strike="noStrike" cap="all" spc="0" dirty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2775" y="1310338"/>
            <a:ext cx="9024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dirty="0"/>
              <a:t>Проведение публичных обсуждений результатов правоприменительной практики;</a:t>
            </a:r>
            <a:endParaRPr dirty="0"/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Участие в совещаниях на уровне субъектов РФ – Забайкальского края и Республики Бурятия;</a:t>
            </a:r>
            <a:endParaRPr dirty="0"/>
          </a:p>
          <a:p>
            <a:pPr>
              <a:defRPr/>
            </a:pPr>
            <a:r>
              <a:rPr lang="ru-RU" sz="1800" b="0" dirty="0"/>
              <a:t>На официальном сайте регулярно публикуется информация о деятельности Управления, о причинах допущенных аварий и смертельных несчастных случаев, результатах проведенных проверок;</a:t>
            </a:r>
            <a:endParaRPr dirty="0"/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endParaRPr lang="ru-RU" sz="1800" b="0" dirty="0"/>
          </a:p>
        </p:txBody>
      </p:sp>
      <p:pic>
        <p:nvPicPr>
          <p:cNvPr id="1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86050" y="1141654"/>
            <a:ext cx="568513" cy="568513"/>
          </a:xfrm>
          <a:prstGeom prst="rect">
            <a:avLst/>
          </a:prstGeom>
          <a:noFill/>
        </p:spPr>
      </p:pic>
      <p:pic>
        <p:nvPicPr>
          <p:cNvPr id="20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76118" y="1824387"/>
            <a:ext cx="568513" cy="568513"/>
          </a:xfrm>
          <a:prstGeom prst="rect">
            <a:avLst/>
          </a:prstGeom>
          <a:noFill/>
        </p:spPr>
      </p:pic>
      <p:pic>
        <p:nvPicPr>
          <p:cNvPr id="21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86051" y="2477794"/>
            <a:ext cx="568513" cy="5685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612775" y="6093296"/>
            <a:ext cx="3276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0" dirty="0"/>
              <a:t>Публичные обсуждения проводятся в очном </a:t>
            </a:r>
            <a:r>
              <a:rPr lang="en-US" sz="1400" b="0" dirty="0"/>
              <a:t> </a:t>
            </a:r>
            <a:r>
              <a:rPr lang="ru-RU" sz="1400" b="0" dirty="0"/>
              <a:t>формате. Всего в </a:t>
            </a:r>
            <a:r>
              <a:rPr lang="ru-RU" sz="1400" dirty="0"/>
              <a:t>2024</a:t>
            </a:r>
            <a:r>
              <a:rPr lang="ru-RU" sz="1400" b="0" dirty="0"/>
              <a:t> году проведено </a:t>
            </a:r>
            <a:r>
              <a:rPr lang="ru-RU" sz="1400" dirty="0"/>
              <a:t>4</a:t>
            </a:r>
            <a:r>
              <a:rPr lang="ru-RU" sz="1400" b="0" dirty="0"/>
              <a:t> слушания.</a:t>
            </a:r>
            <a:endParaRPr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6717" y="3294117"/>
            <a:ext cx="3460234" cy="25853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558256" y="3051751"/>
            <a:ext cx="4427984" cy="332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813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>
                <a:solidFill>
                  <a:schemeClr val="bg1"/>
                </a:solidFill>
              </a:rPr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77380" y="770635"/>
            <a:ext cx="6451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u="sng" cap="all" dirty="0">
                <a:solidFill>
                  <a:sysClr val="windowText" lastClr="000000"/>
                </a:solidFill>
                <a:cs typeface="Times New Roman"/>
              </a:rPr>
              <a:t>О работе по профилактике нарушений</a:t>
            </a:r>
            <a:endParaRPr lang="ru-RU" sz="2000" b="0" i="0" u="sng" strike="noStrike" cap="all" spc="0" dirty="0">
              <a:ln>
                <a:noFill/>
              </a:ln>
              <a:solidFill>
                <a:sysClr val="windowText" lastClr="000000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77380" y="6112363"/>
            <a:ext cx="8262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cap="all" dirty="0"/>
              <a:t>Наказание не является целью, цель – профилактика!</a:t>
            </a:r>
            <a:endParaRPr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299467" y="1233215"/>
            <a:ext cx="5525742" cy="227754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21650">
                <a:schemeClr val="accent6">
                  <a:lumMod val="20000"/>
                  <a:lumOff val="80000"/>
                </a:schemeClr>
              </a:gs>
              <a:gs pos="50000">
                <a:srgbClr val="FFFFFF"/>
              </a:gs>
              <a:gs pos="99000">
                <a:schemeClr val="bg1">
                  <a:lumMod val="95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/>
              <a:t>Профилактические мероприятия (ст. 45 248-ФЗ)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/>
              <a:t>1) информирование;</a:t>
            </a:r>
            <a:endParaRPr dirty="0"/>
          </a:p>
          <a:p>
            <a:pPr>
              <a:defRPr/>
            </a:pPr>
            <a:r>
              <a:rPr lang="ru-RU" sz="1600" dirty="0"/>
              <a:t>2) обобщение правоприменительной практики;</a:t>
            </a:r>
            <a:endParaRPr dirty="0"/>
          </a:p>
          <a:p>
            <a:pPr>
              <a:defRPr/>
            </a:pPr>
            <a:r>
              <a:rPr lang="ru-RU" sz="1600" dirty="0"/>
              <a:t>3) меры стимулирования добросовестности;</a:t>
            </a:r>
            <a:endParaRPr dirty="0"/>
          </a:p>
          <a:p>
            <a:pPr>
              <a:defRPr/>
            </a:pPr>
            <a:r>
              <a:rPr lang="ru-RU" sz="1600" dirty="0"/>
              <a:t>4) объявление предостережения;</a:t>
            </a:r>
            <a:endParaRPr dirty="0"/>
          </a:p>
          <a:p>
            <a:pPr>
              <a:defRPr/>
            </a:pPr>
            <a:r>
              <a:rPr lang="ru-RU" sz="1600" dirty="0"/>
              <a:t>5) консультирование;</a:t>
            </a:r>
            <a:endParaRPr dirty="0"/>
          </a:p>
          <a:p>
            <a:pPr>
              <a:defRPr/>
            </a:pPr>
            <a:r>
              <a:rPr lang="ru-RU" sz="1600" dirty="0"/>
              <a:t>6) самообследование;</a:t>
            </a:r>
            <a:endParaRPr dirty="0"/>
          </a:p>
          <a:p>
            <a:pPr>
              <a:defRPr/>
            </a:pPr>
            <a:r>
              <a:rPr lang="ru-RU" sz="1600" dirty="0"/>
              <a:t>7) профилактический визит.</a:t>
            </a:r>
            <a:endParaRPr dirty="0"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720382" y="3716263"/>
            <a:ext cx="863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000108"/>
              </p:ext>
            </p:extLst>
          </p:nvPr>
        </p:nvGraphicFramePr>
        <p:xfrm>
          <a:off x="715747" y="3789041"/>
          <a:ext cx="8633451" cy="232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814217-A692-4320-9F69-D25E0A5EB74C}" type="slidenum">
              <a:rPr lang="ru-RU"/>
              <a:t>9</a:t>
            </a:fld>
            <a:endParaRPr lang="ru-RU"/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6" y="794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 bwMode="auto"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 bwMode="auto"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1600" b="1" i="0" u="none" strike="noStrike" cap="none" spc="0">
                    <a:ln>
                      <a:noFill/>
                    </a:ln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РОСТЕХНАДЗОР</a:t>
                </a:r>
                <a:endParaRPr lang="ru-RU" sz="1800" b="0" i="0" u="none" strike="noStrike" cap="none" spc="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99470" y="770635"/>
            <a:ext cx="7829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sng" strike="noStrike" cap="all" spc="0" dirty="0">
                <a:ln>
                  <a:noFill/>
                </a:ln>
                <a:solidFill>
                  <a:sysClr val="windowText" lastClr="000000"/>
                </a:solidFill>
                <a:cs typeface="Times New Roman"/>
              </a:rPr>
              <a:t>Предоставление государственных услуг</a:t>
            </a:r>
            <a:endParaRPr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B63B80D3-6B79-4835-9C30-17B12E80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78185"/>
            <a:ext cx="4310772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7013DA-A688-4F96-AFCB-CFAF03408A1A}"/>
              </a:ext>
            </a:extLst>
          </p:cNvPr>
          <p:cNvSpPr txBox="1"/>
          <p:nvPr/>
        </p:nvSpPr>
        <p:spPr>
          <a:xfrm>
            <a:off x="4771147" y="1772816"/>
            <a:ext cx="49537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итогам работы за 2024 год  доля заявлений по государственным услугами функциям, поданных в управление через ЕПГУ от общего количества, составляет 15 %. </a:t>
            </a:r>
            <a:endParaRPr lang="ru-RU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44AC6B-0D51-4E22-8440-A71E1E334E53}"/>
              </a:ext>
            </a:extLst>
          </p:cNvPr>
          <p:cNvSpPr txBox="1"/>
          <p:nvPr/>
        </p:nvSpPr>
        <p:spPr>
          <a:xfrm>
            <a:off x="452722" y="3852215"/>
            <a:ext cx="91087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Наилучшие показатели по доле заявлений по государственным услугам, поданных в управление через ЕПГУ от общего количества, по следующим государственным услугам и функциям: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Лицензирование деятельности по производству маркшейдерских работ- 100%;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реестра заключений экспертизы промышленной безопасности -39%;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Лицензирование деятельности по эксплуатации взрывопожароопасных и химически опасных производственных объектов I, II и III классов опасности- 19 %;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электроэнергетики- 16%.</a:t>
            </a:r>
          </a:p>
        </p:txBody>
      </p:sp>
    </p:spTree>
    <p:extLst>
      <p:ext uri="{BB962C8B-B14F-4D97-AF65-F5344CB8AC3E}">
        <p14:creationId xmlns:p14="http://schemas.microsoft.com/office/powerpoint/2010/main" val="3456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1491</TotalTime>
  <Words>1097</Words>
  <Application>Microsoft Office PowerPoint</Application>
  <DocSecurity>0</DocSecurity>
  <PresentationFormat>Лист A4 (210x297 мм)</PresentationFormat>
  <Paragraphs>271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Тема Office</vt:lpstr>
      <vt:lpstr>1_Тема Office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A.Tukay</dc:creator>
  <cp:keywords/>
  <dc:description/>
  <cp:lastModifiedBy>Ксения В. Крушельницкая</cp:lastModifiedBy>
  <cp:revision>1311</cp:revision>
  <dcterms:created xsi:type="dcterms:W3CDTF">2012-04-16T06:44:06Z</dcterms:created>
  <dcterms:modified xsi:type="dcterms:W3CDTF">2025-02-17T06:19:11Z</dcterms:modified>
  <cp:category/>
  <dc:identifier/>
  <cp:contentStatus/>
  <dc:language/>
  <cp:version/>
</cp:coreProperties>
</file>